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7" r:id="rId3"/>
    <p:sldId id="257" r:id="rId4"/>
    <p:sldId id="258" r:id="rId5"/>
    <p:sldId id="269" r:id="rId6"/>
    <p:sldId id="260" r:id="rId7"/>
    <p:sldId id="261" r:id="rId8"/>
    <p:sldId id="284" r:id="rId9"/>
    <p:sldId id="285" r:id="rId10"/>
    <p:sldId id="275" r:id="rId11"/>
    <p:sldId id="262" r:id="rId12"/>
    <p:sldId id="263" r:id="rId13"/>
    <p:sldId id="264" r:id="rId14"/>
    <p:sldId id="259" r:id="rId15"/>
    <p:sldId id="280" r:id="rId16"/>
    <p:sldId id="281" r:id="rId17"/>
    <p:sldId id="265" r:id="rId18"/>
    <p:sldId id="266" r:id="rId19"/>
    <p:sldId id="267" r:id="rId20"/>
    <p:sldId id="270" r:id="rId21"/>
    <p:sldId id="271" r:id="rId22"/>
    <p:sldId id="276" r:id="rId23"/>
    <p:sldId id="282" r:id="rId24"/>
    <p:sldId id="286" r:id="rId25"/>
    <p:sldId id="287" r:id="rId26"/>
    <p:sldId id="283" r:id="rId27"/>
    <p:sldId id="27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A8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241263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2986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90AF47-B8AC-4C61-B06F-91A090BFC58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0658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3614188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90AF47-B8AC-4C61-B06F-91A090BFC58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19154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2072503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217029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2085429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342949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169962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1861728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99626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260817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187229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217309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F12F5F2-34ED-4B90-A519-B8CEF9DFE131}" type="datetimeFigureOut">
              <a:rPr lang="en-US" smtClean="0"/>
              <a:t>9/29/2020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90AF47-B8AC-4C61-B06F-91A090BFC58C}" type="slidenum">
              <a:rPr lang="en-US" smtClean="0"/>
              <a:t>‹#›</a:t>
            </a:fld>
            <a:endParaRPr lang="en-US" dirty="0"/>
          </a:p>
        </p:txBody>
      </p:sp>
    </p:spTree>
    <p:extLst>
      <p:ext uri="{BB962C8B-B14F-4D97-AF65-F5344CB8AC3E}">
        <p14:creationId xmlns:p14="http://schemas.microsoft.com/office/powerpoint/2010/main" val="257676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12F5F2-34ED-4B90-A519-B8CEF9DFE131}" type="datetimeFigureOut">
              <a:rPr lang="en-US" smtClean="0"/>
              <a:t>9/29/2020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A90AF47-B8AC-4C61-B06F-91A090BFC58C}" type="slidenum">
              <a:rPr lang="en-US" smtClean="0"/>
              <a:t>‹#›</a:t>
            </a:fld>
            <a:endParaRPr lang="en-US" dirty="0"/>
          </a:p>
        </p:txBody>
      </p:sp>
    </p:spTree>
    <p:extLst>
      <p:ext uri="{BB962C8B-B14F-4D97-AF65-F5344CB8AC3E}">
        <p14:creationId xmlns:p14="http://schemas.microsoft.com/office/powerpoint/2010/main" val="4115737006"/>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millardwesthoop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fortimail.mpsomaha.org/fmlurlsvc/?fewReq=:B:JVYyOT07Mi5+NTomOC5hbDU4OTI4OS57YW9maXx9em01MTo4P21sPj8/ajs9OzpqODA8a248MTptaW07Omw+MT44bTk4aT9ubC58NTk+ODk7OTA+OzsueWFsNTgwW0FgemBKODg9Pjw5JTgwW0FgemBMODg9Pjw5LnpreHw1f3xlZ3p6YXtnZkhleHtnZWlgaSZnem8uazU8Oi5gbGQ1OA==&amp;url=http%3a%2f%2fmwhoops.itemorder.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9889" y="2761528"/>
            <a:ext cx="8119843" cy="3755649"/>
          </a:xfrm>
        </p:spPr>
        <p:txBody>
          <a:bodyPr>
            <a:normAutofit fontScale="92500"/>
          </a:bodyPr>
          <a:lstStyle/>
          <a:p>
            <a:pPr algn="ctr"/>
            <a:r>
              <a:rPr lang="en-US" sz="9600" b="1" dirty="0"/>
              <a:t>Wildcat Hoops</a:t>
            </a:r>
          </a:p>
          <a:p>
            <a:pPr algn="ctr"/>
            <a:r>
              <a:rPr lang="en-US" sz="6500" dirty="0"/>
              <a:t>Parent Meeting</a:t>
            </a:r>
          </a:p>
          <a:p>
            <a:pPr algn="ctr"/>
            <a:r>
              <a:rPr lang="en-US" sz="4400" dirty="0"/>
              <a:t>2020 - 2021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890" y="230060"/>
            <a:ext cx="8119842" cy="2202182"/>
          </a:xfrm>
          <a:prstGeom prst="rect">
            <a:avLst/>
          </a:prstGeom>
        </p:spPr>
      </p:pic>
    </p:spTree>
    <p:extLst>
      <p:ext uri="{BB962C8B-B14F-4D97-AF65-F5344CB8AC3E}">
        <p14:creationId xmlns:p14="http://schemas.microsoft.com/office/powerpoint/2010/main" val="2965735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Facilities</a:t>
            </a:r>
          </a:p>
        </p:txBody>
      </p:sp>
      <p:sp>
        <p:nvSpPr>
          <p:cNvPr id="3" name="Content Placeholder 2"/>
          <p:cNvSpPr>
            <a:spLocks noGrp="1"/>
          </p:cNvSpPr>
          <p:nvPr>
            <p:ph idx="1"/>
          </p:nvPr>
        </p:nvSpPr>
        <p:spPr/>
        <p:txBody>
          <a:bodyPr>
            <a:normAutofit/>
          </a:bodyPr>
          <a:lstStyle/>
          <a:p>
            <a:r>
              <a:rPr lang="en-US" sz="2400" dirty="0"/>
              <a:t>This is our biggest challenge.</a:t>
            </a:r>
          </a:p>
          <a:p>
            <a:r>
              <a:rPr lang="en-US" sz="2400" dirty="0"/>
              <a:t>Respect the facilities.  Have players pick up after practice.</a:t>
            </a:r>
          </a:p>
          <a:p>
            <a:r>
              <a:rPr lang="en-US" sz="2400" dirty="0"/>
              <a:t>End on time.</a:t>
            </a:r>
          </a:p>
          <a:p>
            <a:r>
              <a:rPr lang="en-US" sz="2400" dirty="0"/>
              <a:t>Custodians need to be our best friends.</a:t>
            </a:r>
          </a:p>
          <a:p>
            <a:endParaRPr lang="en-US" sz="2400" dirty="0"/>
          </a:p>
          <a:p>
            <a:r>
              <a:rPr lang="en-US" sz="2400" dirty="0"/>
              <a:t>Build us a facility and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2033" y="379411"/>
            <a:ext cx="5051662" cy="1370061"/>
          </a:xfrm>
          <a:prstGeom prst="rect">
            <a:avLst/>
          </a:prstGeom>
        </p:spPr>
      </p:pic>
    </p:spTree>
    <p:extLst>
      <p:ext uri="{BB962C8B-B14F-4D97-AF65-F5344CB8AC3E}">
        <p14:creationId xmlns:p14="http://schemas.microsoft.com/office/powerpoint/2010/main" val="1209856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083" y="94695"/>
            <a:ext cx="8596668" cy="1320800"/>
          </a:xfrm>
        </p:spPr>
        <p:txBody>
          <a:bodyPr>
            <a:normAutofit/>
          </a:bodyPr>
          <a:lstStyle/>
          <a:p>
            <a:r>
              <a:rPr lang="en-US" sz="5400" b="1" u="sng" dirty="0"/>
              <a:t>Team Snap</a:t>
            </a:r>
          </a:p>
        </p:txBody>
      </p:sp>
      <p:sp>
        <p:nvSpPr>
          <p:cNvPr id="3" name="Content Placeholder 2"/>
          <p:cNvSpPr>
            <a:spLocks noGrp="1"/>
          </p:cNvSpPr>
          <p:nvPr>
            <p:ph idx="1"/>
          </p:nvPr>
        </p:nvSpPr>
        <p:spPr>
          <a:xfrm>
            <a:off x="677334" y="1695637"/>
            <a:ext cx="8596668" cy="3880773"/>
          </a:xfrm>
        </p:spPr>
        <p:txBody>
          <a:bodyPr>
            <a:normAutofit/>
          </a:bodyPr>
          <a:lstStyle/>
          <a:p>
            <a:r>
              <a:rPr lang="en-US" sz="2400" dirty="0"/>
              <a:t>Make sure you sign up.</a:t>
            </a:r>
          </a:p>
          <a:p>
            <a:r>
              <a:rPr lang="en-US" sz="2400" dirty="0"/>
              <a:t>Use an email/phone number that you will have access to.</a:t>
            </a:r>
          </a:p>
          <a:p>
            <a:r>
              <a:rPr lang="en-US" sz="2400" dirty="0"/>
              <a:t>Attendance is very important this year</a:t>
            </a:r>
          </a:p>
          <a:p>
            <a:endParaRPr lang="en-US" sz="2400" dirty="0"/>
          </a:p>
          <a:p>
            <a:r>
              <a:rPr lang="en-US" sz="2400" dirty="0"/>
              <a:t>If you haven’t been getting messages, we need to update</a:t>
            </a:r>
          </a:p>
          <a:p>
            <a:endParaRPr lang="en-US" sz="2400" dirty="0"/>
          </a:p>
          <a:p>
            <a:r>
              <a:rPr lang="en-US" sz="2400" dirty="0"/>
              <a:t>Leon’s topics.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276" y="4765964"/>
            <a:ext cx="4251205" cy="1620893"/>
          </a:xfrm>
          <a:prstGeom prst="rect">
            <a:avLst/>
          </a:prstGeom>
        </p:spPr>
      </p:pic>
    </p:spTree>
    <p:extLst>
      <p:ext uri="{BB962C8B-B14F-4D97-AF65-F5344CB8AC3E}">
        <p14:creationId xmlns:p14="http://schemas.microsoft.com/office/powerpoint/2010/main" val="4263628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Web Page</a:t>
            </a:r>
          </a:p>
        </p:txBody>
      </p:sp>
      <p:sp>
        <p:nvSpPr>
          <p:cNvPr id="3" name="Content Placeholder 2"/>
          <p:cNvSpPr>
            <a:spLocks noGrp="1"/>
          </p:cNvSpPr>
          <p:nvPr>
            <p:ph idx="1"/>
          </p:nvPr>
        </p:nvSpPr>
        <p:spPr/>
        <p:txBody>
          <a:bodyPr>
            <a:normAutofit/>
          </a:bodyPr>
          <a:lstStyle/>
          <a:p>
            <a:r>
              <a:rPr lang="en-US" sz="3200" u="sng" dirty="0">
                <a:hlinkClick r:id="rId2"/>
              </a:rPr>
              <a:t>www.millardwesthoops.com</a:t>
            </a:r>
            <a:endParaRPr lang="en-US" sz="3200" u="sng" dirty="0"/>
          </a:p>
          <a:p>
            <a:endParaRPr lang="en-US" sz="2400" dirty="0"/>
          </a:p>
          <a:p>
            <a:r>
              <a:rPr lang="en-US" sz="2400" dirty="0"/>
              <a:t>Youth program</a:t>
            </a:r>
          </a:p>
          <a:p>
            <a:r>
              <a:rPr lang="en-US" sz="2400" dirty="0"/>
              <a:t>High School program</a:t>
            </a:r>
          </a:p>
          <a:p>
            <a:r>
              <a:rPr lang="en-US" sz="2400" dirty="0"/>
              <a:t>Millard West History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8727" y="4813878"/>
            <a:ext cx="4840932" cy="1312909"/>
          </a:xfrm>
          <a:prstGeom prst="rect">
            <a:avLst/>
          </a:prstGeom>
        </p:spPr>
      </p:pic>
    </p:spTree>
    <p:extLst>
      <p:ext uri="{BB962C8B-B14F-4D97-AF65-F5344CB8AC3E}">
        <p14:creationId xmlns:p14="http://schemas.microsoft.com/office/powerpoint/2010/main" val="3579126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Communication</a:t>
            </a:r>
          </a:p>
        </p:txBody>
      </p:sp>
      <p:sp>
        <p:nvSpPr>
          <p:cNvPr id="3" name="Content Placeholder 2"/>
          <p:cNvSpPr>
            <a:spLocks noGrp="1"/>
          </p:cNvSpPr>
          <p:nvPr>
            <p:ph idx="1"/>
          </p:nvPr>
        </p:nvSpPr>
        <p:spPr/>
        <p:txBody>
          <a:bodyPr>
            <a:normAutofit/>
          </a:bodyPr>
          <a:lstStyle/>
          <a:p>
            <a:r>
              <a:rPr lang="en-US" sz="2400" dirty="0"/>
              <a:t>Player to Coach</a:t>
            </a:r>
          </a:p>
          <a:p>
            <a:r>
              <a:rPr lang="en-US" sz="2400" dirty="0"/>
              <a:t>Player to Parents</a:t>
            </a:r>
          </a:p>
          <a:p>
            <a:r>
              <a:rPr lang="en-US" sz="2400" dirty="0"/>
              <a:t>Parents to Coach</a:t>
            </a:r>
          </a:p>
          <a:p>
            <a:endParaRPr lang="en-US" sz="2400" dirty="0"/>
          </a:p>
          <a:p>
            <a:r>
              <a:rPr lang="en-US" sz="2400" dirty="0"/>
              <a:t>Try to resolve all issues with the coach. (24-Hour Rule)</a:t>
            </a:r>
          </a:p>
          <a:p>
            <a:r>
              <a:rPr lang="en-US" sz="2400" dirty="0"/>
              <a:t>The players usually know best what is going on.</a:t>
            </a:r>
          </a:p>
          <a:p>
            <a:pPr marL="0" indent="0">
              <a:buNone/>
            </a:pP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7985" y="1930400"/>
            <a:ext cx="4251205" cy="1620893"/>
          </a:xfrm>
          <a:prstGeom prst="rect">
            <a:avLst/>
          </a:prstGeom>
        </p:spPr>
      </p:pic>
    </p:spTree>
    <p:extLst>
      <p:ext uri="{BB962C8B-B14F-4D97-AF65-F5344CB8AC3E}">
        <p14:creationId xmlns:p14="http://schemas.microsoft.com/office/powerpoint/2010/main" val="3477030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Code of Conduct</a:t>
            </a:r>
          </a:p>
        </p:txBody>
      </p:sp>
      <p:sp>
        <p:nvSpPr>
          <p:cNvPr id="3" name="Content Placeholder 2"/>
          <p:cNvSpPr>
            <a:spLocks noGrp="1"/>
          </p:cNvSpPr>
          <p:nvPr>
            <p:ph idx="1"/>
          </p:nvPr>
        </p:nvSpPr>
        <p:spPr/>
        <p:txBody>
          <a:bodyPr>
            <a:normAutofit/>
          </a:bodyPr>
          <a:lstStyle/>
          <a:p>
            <a:r>
              <a:rPr lang="en-US" sz="2400" dirty="0"/>
              <a:t>Added last year</a:t>
            </a:r>
          </a:p>
          <a:p>
            <a:r>
              <a:rPr lang="en-US" sz="2400" dirty="0"/>
              <a:t>Outlines Fundamentals of Good Sportsmanship.</a:t>
            </a:r>
          </a:p>
          <a:p>
            <a:r>
              <a:rPr lang="en-US" sz="2400" dirty="0"/>
              <a:t>Outlines expected behavior of coaches, players, and parents.</a:t>
            </a: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276" y="4765964"/>
            <a:ext cx="4251205" cy="1620893"/>
          </a:xfrm>
          <a:prstGeom prst="rect">
            <a:avLst/>
          </a:prstGeom>
        </p:spPr>
      </p:pic>
    </p:spTree>
    <p:extLst>
      <p:ext uri="{BB962C8B-B14F-4D97-AF65-F5344CB8AC3E}">
        <p14:creationId xmlns:p14="http://schemas.microsoft.com/office/powerpoint/2010/main" val="1183988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Multi – Sport Players</a:t>
            </a:r>
          </a:p>
        </p:txBody>
      </p:sp>
      <p:sp>
        <p:nvSpPr>
          <p:cNvPr id="3" name="Content Placeholder 2"/>
          <p:cNvSpPr>
            <a:spLocks noGrp="1"/>
          </p:cNvSpPr>
          <p:nvPr>
            <p:ph idx="1"/>
          </p:nvPr>
        </p:nvSpPr>
        <p:spPr/>
        <p:txBody>
          <a:bodyPr>
            <a:normAutofit/>
          </a:bodyPr>
          <a:lstStyle/>
          <a:p>
            <a:r>
              <a:rPr lang="en-US" sz="2400" dirty="0"/>
              <a:t>We encourage to play multi-sports</a:t>
            </a:r>
          </a:p>
          <a:p>
            <a:r>
              <a:rPr lang="en-US" sz="2400" dirty="0"/>
              <a:t>Must balance between sports</a:t>
            </a:r>
          </a:p>
          <a:p>
            <a:r>
              <a:rPr lang="en-US" sz="2400" dirty="0"/>
              <a:t>Play until someone tells you that you can’t play</a:t>
            </a:r>
          </a:p>
          <a:p>
            <a:r>
              <a:rPr lang="en-US" sz="2400" dirty="0"/>
              <a:t>Communication is Important</a:t>
            </a:r>
          </a:p>
          <a:p>
            <a:endParaRPr lang="en-US" sz="2400" dirty="0"/>
          </a:p>
        </p:txBody>
      </p:sp>
    </p:spTree>
    <p:extLst>
      <p:ext uri="{BB962C8B-B14F-4D97-AF65-F5344CB8AC3E}">
        <p14:creationId xmlns:p14="http://schemas.microsoft.com/office/powerpoint/2010/main" val="148621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Multiple Basketball Teams</a:t>
            </a:r>
          </a:p>
        </p:txBody>
      </p:sp>
      <p:sp>
        <p:nvSpPr>
          <p:cNvPr id="3" name="Content Placeholder 2"/>
          <p:cNvSpPr>
            <a:spLocks noGrp="1"/>
          </p:cNvSpPr>
          <p:nvPr>
            <p:ph idx="1"/>
          </p:nvPr>
        </p:nvSpPr>
        <p:spPr/>
        <p:txBody>
          <a:bodyPr>
            <a:normAutofit/>
          </a:bodyPr>
          <a:lstStyle/>
          <a:p>
            <a:r>
              <a:rPr lang="en-US" sz="2400" dirty="0"/>
              <a:t>MBA must be the priority.</a:t>
            </a:r>
          </a:p>
          <a:p>
            <a:r>
              <a:rPr lang="en-US" sz="2400" dirty="0"/>
              <a:t>Too many conflicts to make it work.</a:t>
            </a:r>
          </a:p>
          <a:p>
            <a:r>
              <a:rPr lang="en-US" sz="2400" dirty="0"/>
              <a:t>Different Philosophies.</a:t>
            </a:r>
          </a:p>
        </p:txBody>
      </p:sp>
    </p:spTree>
    <p:extLst>
      <p:ext uri="{BB962C8B-B14F-4D97-AF65-F5344CB8AC3E}">
        <p14:creationId xmlns:p14="http://schemas.microsoft.com/office/powerpoint/2010/main" val="3978612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Players</a:t>
            </a:r>
          </a:p>
        </p:txBody>
      </p:sp>
      <p:sp>
        <p:nvSpPr>
          <p:cNvPr id="3" name="Content Placeholder 2"/>
          <p:cNvSpPr>
            <a:spLocks noGrp="1"/>
          </p:cNvSpPr>
          <p:nvPr>
            <p:ph idx="1"/>
          </p:nvPr>
        </p:nvSpPr>
        <p:spPr/>
        <p:txBody>
          <a:bodyPr>
            <a:normAutofit/>
          </a:bodyPr>
          <a:lstStyle/>
          <a:p>
            <a:r>
              <a:rPr lang="en-US" sz="2400" dirty="0"/>
              <a:t>Work hard.</a:t>
            </a:r>
          </a:p>
          <a:p>
            <a:r>
              <a:rPr lang="en-US" sz="2400" dirty="0"/>
              <a:t>Listen to coach.</a:t>
            </a:r>
          </a:p>
          <a:p>
            <a:r>
              <a:rPr lang="en-US" sz="2400" dirty="0"/>
              <a:t>Respect teammates.</a:t>
            </a:r>
          </a:p>
          <a:p>
            <a:r>
              <a:rPr lang="en-US" sz="2400" dirty="0"/>
              <a:t>Respect officials.</a:t>
            </a:r>
          </a:p>
          <a:p>
            <a:r>
              <a:rPr lang="en-US" sz="2400" dirty="0"/>
              <a:t>Respect opponents.</a:t>
            </a:r>
          </a:p>
          <a:p>
            <a:r>
              <a:rPr lang="en-US" sz="2400" dirty="0"/>
              <a:t>Positive body language.  Next play mentality.</a:t>
            </a:r>
          </a:p>
          <a:p>
            <a:r>
              <a:rPr lang="en-US" sz="2400" dirty="0"/>
              <a:t>Learn the game!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0131" y="1727201"/>
            <a:ext cx="4251205" cy="1620893"/>
          </a:xfrm>
          <a:prstGeom prst="rect">
            <a:avLst/>
          </a:prstGeom>
        </p:spPr>
      </p:pic>
    </p:spTree>
    <p:extLst>
      <p:ext uri="{BB962C8B-B14F-4D97-AF65-F5344CB8AC3E}">
        <p14:creationId xmlns:p14="http://schemas.microsoft.com/office/powerpoint/2010/main" val="241721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02276"/>
            <a:ext cx="8596668" cy="1320800"/>
          </a:xfrm>
        </p:spPr>
        <p:txBody>
          <a:bodyPr>
            <a:normAutofit/>
          </a:bodyPr>
          <a:lstStyle/>
          <a:p>
            <a:r>
              <a:rPr lang="en-US" sz="5400" b="1" u="sng" dirty="0"/>
              <a:t>Coaches</a:t>
            </a:r>
          </a:p>
        </p:txBody>
      </p:sp>
      <p:sp>
        <p:nvSpPr>
          <p:cNvPr id="3" name="Content Placeholder 2"/>
          <p:cNvSpPr>
            <a:spLocks noGrp="1"/>
          </p:cNvSpPr>
          <p:nvPr>
            <p:ph idx="1"/>
          </p:nvPr>
        </p:nvSpPr>
        <p:spPr>
          <a:xfrm>
            <a:off x="677333" y="1394339"/>
            <a:ext cx="8596668" cy="3880773"/>
          </a:xfrm>
        </p:spPr>
        <p:txBody>
          <a:bodyPr>
            <a:normAutofit/>
          </a:bodyPr>
          <a:lstStyle/>
          <a:p>
            <a:r>
              <a:rPr lang="en-US" sz="2400" dirty="0"/>
              <a:t>Coaches are to follow the Code of Conduct.</a:t>
            </a:r>
          </a:p>
          <a:p>
            <a:r>
              <a:rPr lang="en-US" sz="2400" dirty="0"/>
              <a:t>Our coaches are basically “volunteers.”</a:t>
            </a:r>
          </a:p>
          <a:p>
            <a:r>
              <a:rPr lang="en-US" sz="2400" dirty="0"/>
              <a:t>They are putting their personal free time into coaching your sons.</a:t>
            </a:r>
          </a:p>
          <a:p>
            <a:r>
              <a:rPr lang="en-US" sz="2400" dirty="0"/>
              <a:t>Realize that they have varying degrees of coaching knowledge and experience.</a:t>
            </a:r>
          </a:p>
          <a:p>
            <a:r>
              <a:rPr lang="en-US" sz="2400" dirty="0"/>
              <a:t>Concussion Training, Abuse Training, and Background Checks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2729" y="5146375"/>
            <a:ext cx="5385877" cy="1460703"/>
          </a:xfrm>
          <a:prstGeom prst="rect">
            <a:avLst/>
          </a:prstGeom>
        </p:spPr>
      </p:pic>
    </p:spTree>
    <p:extLst>
      <p:ext uri="{BB962C8B-B14F-4D97-AF65-F5344CB8AC3E}">
        <p14:creationId xmlns:p14="http://schemas.microsoft.com/office/powerpoint/2010/main" val="3782625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Parents</a:t>
            </a:r>
          </a:p>
        </p:txBody>
      </p:sp>
      <p:sp>
        <p:nvSpPr>
          <p:cNvPr id="3" name="Content Placeholder 2"/>
          <p:cNvSpPr>
            <a:spLocks noGrp="1"/>
          </p:cNvSpPr>
          <p:nvPr>
            <p:ph idx="1"/>
          </p:nvPr>
        </p:nvSpPr>
        <p:spPr/>
        <p:txBody>
          <a:bodyPr>
            <a:noAutofit/>
          </a:bodyPr>
          <a:lstStyle/>
          <a:p>
            <a:r>
              <a:rPr lang="en-US" sz="2400" dirty="0"/>
              <a:t>Be a role model for your sons.</a:t>
            </a:r>
          </a:p>
          <a:p>
            <a:r>
              <a:rPr lang="en-US" sz="2400" dirty="0"/>
              <a:t>Do not “harass” the officials.</a:t>
            </a:r>
          </a:p>
          <a:p>
            <a:r>
              <a:rPr lang="en-US" sz="2400" dirty="0"/>
              <a:t>Cheer for both teams.</a:t>
            </a:r>
          </a:p>
          <a:p>
            <a:r>
              <a:rPr lang="en-US" sz="2400" dirty="0"/>
              <a:t>24 hour rule with coach.</a:t>
            </a:r>
          </a:p>
          <a:p>
            <a:r>
              <a:rPr lang="en-US" sz="2400" dirty="0"/>
              <a:t>Cheer for your son, do not coach them.</a:t>
            </a:r>
          </a:p>
          <a:p>
            <a:r>
              <a:rPr lang="en-US" sz="2400" dirty="0"/>
              <a:t>Ask them what the coach tells them to do.</a:t>
            </a:r>
          </a:p>
          <a:p>
            <a:endParaRPr lang="en-US" sz="2400" dirty="0"/>
          </a:p>
          <a:p>
            <a:r>
              <a:rPr lang="en-US" sz="2400" dirty="0"/>
              <a:t>I love to watch you play.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28145" y="288189"/>
            <a:ext cx="3325784" cy="1268050"/>
          </a:xfrm>
          <a:prstGeom prst="rect">
            <a:avLst/>
          </a:prstGeom>
        </p:spPr>
      </p:pic>
    </p:spTree>
    <p:extLst>
      <p:ext uri="{BB962C8B-B14F-4D97-AF65-F5344CB8AC3E}">
        <p14:creationId xmlns:p14="http://schemas.microsoft.com/office/powerpoint/2010/main" val="286337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Introduction</a:t>
            </a:r>
          </a:p>
        </p:txBody>
      </p:sp>
      <p:sp>
        <p:nvSpPr>
          <p:cNvPr id="3" name="Content Placeholder 2"/>
          <p:cNvSpPr>
            <a:spLocks noGrp="1"/>
          </p:cNvSpPr>
          <p:nvPr>
            <p:ph idx="1"/>
          </p:nvPr>
        </p:nvSpPr>
        <p:spPr/>
        <p:txBody>
          <a:bodyPr>
            <a:normAutofit lnSpcReduction="10000"/>
          </a:bodyPr>
          <a:lstStyle/>
          <a:p>
            <a:r>
              <a:rPr lang="en-US" sz="2400" dirty="0"/>
              <a:t>Thank you for coming.</a:t>
            </a:r>
          </a:p>
          <a:p>
            <a:r>
              <a:rPr lang="en-US" sz="2400" dirty="0"/>
              <a:t>Thank you for being a part of the program</a:t>
            </a:r>
          </a:p>
          <a:p>
            <a:endParaRPr lang="en-US" sz="2400" dirty="0"/>
          </a:p>
          <a:p>
            <a:r>
              <a:rPr lang="en-US" sz="2400" dirty="0"/>
              <a:t>Directors</a:t>
            </a:r>
          </a:p>
          <a:p>
            <a:endParaRPr lang="en-US" sz="2400" dirty="0"/>
          </a:p>
          <a:p>
            <a:r>
              <a:rPr lang="en-US" sz="2400" dirty="0"/>
              <a:t>25 Teams</a:t>
            </a:r>
          </a:p>
          <a:p>
            <a:r>
              <a:rPr lang="en-US" sz="2400" dirty="0"/>
              <a:t>242 Athletes</a:t>
            </a:r>
          </a:p>
          <a:p>
            <a:r>
              <a:rPr lang="en-US" sz="2400" dirty="0"/>
              <a:t>53 Coaches</a:t>
            </a:r>
          </a:p>
          <a:p>
            <a:pPr marL="0" indent="0">
              <a:buNone/>
            </a:pP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276" y="4765964"/>
            <a:ext cx="4251205" cy="1620893"/>
          </a:xfrm>
          <a:prstGeom prst="rect">
            <a:avLst/>
          </a:prstGeom>
        </p:spPr>
      </p:pic>
    </p:spTree>
    <p:extLst>
      <p:ext uri="{BB962C8B-B14F-4D97-AF65-F5344CB8AC3E}">
        <p14:creationId xmlns:p14="http://schemas.microsoft.com/office/powerpoint/2010/main" val="153518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Apparel Orders (Optional)</a:t>
            </a:r>
          </a:p>
        </p:txBody>
      </p:sp>
      <p:sp>
        <p:nvSpPr>
          <p:cNvPr id="3" name="Content Placeholder 2"/>
          <p:cNvSpPr>
            <a:spLocks noGrp="1"/>
          </p:cNvSpPr>
          <p:nvPr>
            <p:ph idx="1"/>
          </p:nvPr>
        </p:nvSpPr>
        <p:spPr>
          <a:xfrm>
            <a:off x="677333" y="1597307"/>
            <a:ext cx="9059333" cy="4849792"/>
          </a:xfrm>
        </p:spPr>
        <p:txBody>
          <a:bodyPr>
            <a:noAutofit/>
          </a:bodyPr>
          <a:lstStyle/>
          <a:p>
            <a:pPr marL="0" indent="0">
              <a:buNone/>
            </a:pPr>
            <a:endParaRPr lang="en-US" sz="2800" dirty="0">
              <a:solidFill>
                <a:srgbClr val="FF0000"/>
              </a:solidFill>
            </a:endParaRPr>
          </a:p>
          <a:p>
            <a:r>
              <a:rPr lang="en-US" sz="2800" dirty="0"/>
              <a:t>Backpacks through BSN</a:t>
            </a:r>
          </a:p>
          <a:p>
            <a:endParaRPr lang="en-US" sz="2800" dirty="0"/>
          </a:p>
          <a:p>
            <a:r>
              <a:rPr lang="en-US" sz="2800" dirty="0"/>
              <a:t>-------------------------------------------------------------</a:t>
            </a:r>
          </a:p>
          <a:p>
            <a:pPr marL="0" indent="0">
              <a:buNone/>
            </a:pPr>
            <a:endParaRPr lang="en-US" sz="2800" dirty="0"/>
          </a:p>
          <a:p>
            <a:r>
              <a:rPr lang="en-US" sz="2800" dirty="0" err="1">
                <a:solidFill>
                  <a:schemeClr val="tx1"/>
                </a:solidFill>
              </a:rPr>
              <a:t>Deremer’s</a:t>
            </a:r>
            <a:r>
              <a:rPr lang="en-US" sz="2800" dirty="0">
                <a:solidFill>
                  <a:schemeClr val="tx1"/>
                </a:solidFill>
              </a:rPr>
              <a:t> Team Store – </a:t>
            </a:r>
            <a:r>
              <a:rPr lang="en-US" sz="2800" u="sng" dirty="0">
                <a:hlinkClick r:id="rId2"/>
              </a:rPr>
              <a:t>mwhoops.itemorder.com</a:t>
            </a:r>
            <a:r>
              <a:rPr lang="en-US" sz="2800" dirty="0"/>
              <a:t> </a:t>
            </a:r>
          </a:p>
          <a:p>
            <a:pPr marL="457200" lvl="1" indent="0">
              <a:buNone/>
            </a:pPr>
            <a:r>
              <a:rPr lang="en-US" sz="2800" dirty="0">
                <a:solidFill>
                  <a:schemeClr val="tx1"/>
                </a:solidFill>
              </a:rPr>
              <a:t>Store Closes on Oct. 11th. Delivery End of October.</a:t>
            </a:r>
          </a:p>
        </p:txBody>
      </p:sp>
    </p:spTree>
    <p:extLst>
      <p:ext uri="{BB962C8B-B14F-4D97-AF65-F5344CB8AC3E}">
        <p14:creationId xmlns:p14="http://schemas.microsoft.com/office/powerpoint/2010/main" val="3322085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Scholarship</a:t>
            </a:r>
          </a:p>
        </p:txBody>
      </p:sp>
      <p:sp>
        <p:nvSpPr>
          <p:cNvPr id="3" name="Content Placeholder 2"/>
          <p:cNvSpPr>
            <a:spLocks noGrp="1"/>
          </p:cNvSpPr>
          <p:nvPr>
            <p:ph idx="1"/>
          </p:nvPr>
        </p:nvSpPr>
        <p:spPr>
          <a:xfrm>
            <a:off x="677334" y="1744953"/>
            <a:ext cx="8596668" cy="3880773"/>
          </a:xfrm>
        </p:spPr>
        <p:txBody>
          <a:bodyPr/>
          <a:lstStyle/>
          <a:p>
            <a:pPr marL="0" indent="0">
              <a:buNone/>
            </a:pPr>
            <a:endParaRPr lang="en-US" dirty="0"/>
          </a:p>
          <a:p>
            <a:r>
              <a:rPr lang="en-US" dirty="0"/>
              <a:t>Part of your fee.</a:t>
            </a:r>
          </a:p>
          <a:p>
            <a:r>
              <a:rPr lang="en-US" dirty="0"/>
              <a:t>No Free Throw Fund Raiser This Year.</a:t>
            </a:r>
          </a:p>
          <a:p>
            <a:r>
              <a:rPr lang="en-US" dirty="0"/>
              <a:t>Five $500 Scholarships to players that graduate from MW and played MBA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901" y="3826510"/>
            <a:ext cx="8119842" cy="2202182"/>
          </a:xfrm>
          <a:prstGeom prst="rect">
            <a:avLst/>
          </a:prstGeom>
        </p:spPr>
      </p:pic>
    </p:spTree>
    <p:extLst>
      <p:ext uri="{BB962C8B-B14F-4D97-AF65-F5344CB8AC3E}">
        <p14:creationId xmlns:p14="http://schemas.microsoft.com/office/powerpoint/2010/main" val="279676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#mba2mw</a:t>
            </a:r>
          </a:p>
        </p:txBody>
      </p:sp>
      <p:sp>
        <p:nvSpPr>
          <p:cNvPr id="3" name="Content Placeholder 2"/>
          <p:cNvSpPr>
            <a:spLocks noGrp="1"/>
          </p:cNvSpPr>
          <p:nvPr>
            <p:ph idx="1"/>
          </p:nvPr>
        </p:nvSpPr>
        <p:spPr/>
        <p:txBody>
          <a:bodyPr>
            <a:normAutofit/>
          </a:bodyPr>
          <a:lstStyle/>
          <a:p>
            <a:r>
              <a:rPr lang="en-US" sz="2400" dirty="0"/>
              <a:t>Twitter	@millardwesthoops</a:t>
            </a:r>
          </a:p>
          <a:p>
            <a:endParaRPr lang="en-US" sz="2400" dirty="0"/>
          </a:p>
          <a:p>
            <a:r>
              <a:rPr lang="en-US" sz="2400" dirty="0"/>
              <a:t>Send pictures</a:t>
            </a:r>
          </a:p>
          <a:p>
            <a:endParaRPr lang="en-US" sz="2400" dirty="0"/>
          </a:p>
          <a:p>
            <a:r>
              <a:rPr lang="en-US" sz="2400" dirty="0"/>
              <a:t>Newsletter / Website</a:t>
            </a: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276" y="4765964"/>
            <a:ext cx="4251205" cy="1620893"/>
          </a:xfrm>
          <a:prstGeom prst="rect">
            <a:avLst/>
          </a:prstGeom>
        </p:spPr>
      </p:pic>
    </p:spTree>
    <p:extLst>
      <p:ext uri="{BB962C8B-B14F-4D97-AF65-F5344CB8AC3E}">
        <p14:creationId xmlns:p14="http://schemas.microsoft.com/office/powerpoint/2010/main" val="1226388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u="sng" dirty="0"/>
              <a:t>Sunday Fundamental Work</a:t>
            </a:r>
          </a:p>
        </p:txBody>
      </p:sp>
      <p:sp>
        <p:nvSpPr>
          <p:cNvPr id="3" name="Content Placeholder 2"/>
          <p:cNvSpPr>
            <a:spLocks noGrp="1"/>
          </p:cNvSpPr>
          <p:nvPr>
            <p:ph idx="1"/>
          </p:nvPr>
        </p:nvSpPr>
        <p:spPr>
          <a:xfrm>
            <a:off x="677334" y="2160589"/>
            <a:ext cx="9381066" cy="3880773"/>
          </a:xfrm>
        </p:spPr>
        <p:txBody>
          <a:bodyPr>
            <a:normAutofit fontScale="92500"/>
          </a:bodyPr>
          <a:lstStyle/>
          <a:p>
            <a:r>
              <a:rPr lang="en-US" sz="2800" dirty="0">
                <a:ln w="0"/>
                <a:solidFill>
                  <a:schemeClr val="tx1"/>
                </a:solidFill>
                <a:effectLst>
                  <a:outerShdw blurRad="38100" dist="25400" dir="5400000" algn="ctr" rotWithShape="0">
                    <a:srgbClr val="6E747A">
                      <a:alpha val="43000"/>
                    </a:srgbClr>
                  </a:outerShdw>
                </a:effectLst>
              </a:rPr>
              <a:t>Sundays from 1:00 – 3:00****</a:t>
            </a:r>
          </a:p>
          <a:p>
            <a:r>
              <a:rPr lang="en-US" sz="2800" dirty="0">
                <a:ln w="0"/>
                <a:solidFill>
                  <a:schemeClr val="tx1"/>
                </a:solidFill>
                <a:effectLst>
                  <a:outerShdw blurRad="38100" dist="25400" dir="5400000" algn="ctr" rotWithShape="0">
                    <a:srgbClr val="6E747A">
                      <a:alpha val="43000"/>
                    </a:srgbClr>
                  </a:outerShdw>
                </a:effectLst>
              </a:rPr>
              <a:t>This is for Fundamentals / Not scrimmaging/practices***</a:t>
            </a:r>
          </a:p>
          <a:p>
            <a:r>
              <a:rPr lang="en-US" sz="2800" dirty="0">
                <a:ln w="0"/>
                <a:solidFill>
                  <a:schemeClr val="tx1"/>
                </a:solidFill>
                <a:effectLst>
                  <a:outerShdw blurRad="38100" dist="25400" dir="5400000" algn="ctr" rotWithShape="0">
                    <a:srgbClr val="6E747A">
                      <a:alpha val="43000"/>
                    </a:srgbClr>
                  </a:outerShdw>
                </a:effectLst>
              </a:rPr>
              <a:t>Voluntary sessions</a:t>
            </a:r>
          </a:p>
          <a:p>
            <a:r>
              <a:rPr lang="en-US" sz="2800" dirty="0">
                <a:ln w="0"/>
                <a:solidFill>
                  <a:schemeClr val="tx1"/>
                </a:solidFill>
                <a:effectLst>
                  <a:outerShdw blurRad="38100" dist="25400" dir="5400000" algn="ctr" rotWithShape="0">
                    <a:srgbClr val="6E747A">
                      <a:alpha val="43000"/>
                    </a:srgbClr>
                  </a:outerShdw>
                </a:effectLst>
              </a:rPr>
              <a:t>Do not need to be there for the entire time.</a:t>
            </a:r>
          </a:p>
          <a:p>
            <a:r>
              <a:rPr lang="en-US" sz="2800" dirty="0">
                <a:ln w="0"/>
                <a:solidFill>
                  <a:schemeClr val="tx1"/>
                </a:solidFill>
                <a:effectLst>
                  <a:outerShdw blurRad="38100" dist="25400" dir="5400000" algn="ctr" rotWithShape="0">
                    <a:srgbClr val="6E747A">
                      <a:alpha val="43000"/>
                    </a:srgbClr>
                  </a:outerShdw>
                </a:effectLst>
              </a:rPr>
              <a:t>Pat Freeman and other MBA/MW Coaching Staff</a:t>
            </a:r>
          </a:p>
          <a:p>
            <a:endParaRPr lang="en-US" sz="2800" dirty="0">
              <a:ln w="0"/>
              <a:solidFill>
                <a:schemeClr val="tx1"/>
              </a:solidFill>
              <a:effectLst>
                <a:outerShdw blurRad="38100" dist="25400" dir="5400000" algn="ctr" rotWithShape="0">
                  <a:srgbClr val="6E747A">
                    <a:alpha val="43000"/>
                  </a:srgbClr>
                </a:outerShdw>
              </a:effectLst>
            </a:endParaRPr>
          </a:p>
          <a:p>
            <a:r>
              <a:rPr lang="en-US" sz="2800" dirty="0">
                <a:ln w="0"/>
                <a:solidFill>
                  <a:schemeClr val="tx1"/>
                </a:solidFill>
                <a:effectLst>
                  <a:outerShdw blurRad="38100" dist="25400" dir="5400000" algn="ctr" rotWithShape="0">
                    <a:srgbClr val="6E747A">
                      <a:alpha val="43000"/>
                    </a:srgbClr>
                  </a:outerShdw>
                </a:effectLst>
              </a:rPr>
              <a:t>Work in progress</a:t>
            </a:r>
          </a:p>
          <a:p>
            <a:endParaRPr lang="en-US" sz="2000" dirty="0">
              <a:solidFill>
                <a:srgbClr val="FF0000"/>
              </a:solidFill>
            </a:endParaRPr>
          </a:p>
        </p:txBody>
      </p:sp>
    </p:spTree>
    <p:extLst>
      <p:ext uri="{BB962C8B-B14F-4D97-AF65-F5344CB8AC3E}">
        <p14:creationId xmlns:p14="http://schemas.microsoft.com/office/powerpoint/2010/main" val="3595340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E8A7B-628D-4B99-8B8F-2285B58192B9}"/>
              </a:ext>
            </a:extLst>
          </p:cNvPr>
          <p:cNvSpPr>
            <a:spLocks noGrp="1"/>
          </p:cNvSpPr>
          <p:nvPr>
            <p:ph type="title"/>
          </p:nvPr>
        </p:nvSpPr>
        <p:spPr>
          <a:xfrm>
            <a:off x="322227" y="156237"/>
            <a:ext cx="8596668" cy="864695"/>
          </a:xfrm>
        </p:spPr>
        <p:txBody>
          <a:bodyPr/>
          <a:lstStyle/>
          <a:p>
            <a:r>
              <a:rPr lang="en-US" dirty="0"/>
              <a:t>“</a:t>
            </a:r>
            <a:r>
              <a:rPr lang="en-US" b="1" u="sng" dirty="0"/>
              <a:t>Fund Raiser”</a:t>
            </a:r>
          </a:p>
        </p:txBody>
      </p:sp>
      <p:sp>
        <p:nvSpPr>
          <p:cNvPr id="3" name="Content Placeholder 2">
            <a:extLst>
              <a:ext uri="{FF2B5EF4-FFF2-40B4-BE49-F238E27FC236}">
                <a16:creationId xmlns:a16="http://schemas.microsoft.com/office/drawing/2014/main" id="{3B107D34-F002-4269-9931-6CB776374533}"/>
              </a:ext>
            </a:extLst>
          </p:cNvPr>
          <p:cNvSpPr>
            <a:spLocks noGrp="1"/>
          </p:cNvSpPr>
          <p:nvPr>
            <p:ph idx="1"/>
          </p:nvPr>
        </p:nvSpPr>
        <p:spPr>
          <a:xfrm>
            <a:off x="677334" y="914400"/>
            <a:ext cx="8596668" cy="5566299"/>
          </a:xfrm>
        </p:spPr>
        <p:txBody>
          <a:bodyPr>
            <a:normAutofit lnSpcReduction="10000"/>
          </a:bodyPr>
          <a:lstStyle/>
          <a:p>
            <a:r>
              <a:rPr lang="en-US" dirty="0"/>
              <a:t>Usually do not do this.</a:t>
            </a:r>
          </a:p>
          <a:p>
            <a:r>
              <a:rPr lang="en-US" dirty="0"/>
              <a:t>Voluntary </a:t>
            </a:r>
            <a:r>
              <a:rPr lang="en-US" b="1" i="1" dirty="0"/>
              <a:t>but</a:t>
            </a:r>
            <a:r>
              <a:rPr lang="en-US" dirty="0"/>
              <a:t> encouraged.</a:t>
            </a:r>
          </a:p>
          <a:p>
            <a:pPr lvl="1"/>
            <a:r>
              <a:rPr lang="en-US" dirty="0"/>
              <a:t>Pay for extra costs due to </a:t>
            </a:r>
            <a:r>
              <a:rPr lang="en-US" dirty="0" err="1"/>
              <a:t>Covid</a:t>
            </a:r>
            <a:r>
              <a:rPr lang="en-US" dirty="0"/>
              <a:t>.</a:t>
            </a:r>
          </a:p>
          <a:p>
            <a:pPr lvl="2"/>
            <a:r>
              <a:rPr lang="en-US" dirty="0"/>
              <a:t>Sanitizer, Disinfectant, Coaches Masks</a:t>
            </a:r>
          </a:p>
          <a:p>
            <a:pPr lvl="1"/>
            <a:r>
              <a:rPr lang="en-US" dirty="0"/>
              <a:t>Pay for coaches to work skills sessions.</a:t>
            </a:r>
          </a:p>
          <a:p>
            <a:pPr lvl="1"/>
            <a:r>
              <a:rPr lang="en-US" dirty="0"/>
              <a:t>Pay for extra uniforms b/c it is first year of this uniform.</a:t>
            </a:r>
          </a:p>
          <a:p>
            <a:pPr lvl="1"/>
            <a:r>
              <a:rPr lang="en-US" dirty="0"/>
              <a:t>Extra money will be used to improve the program and future expenses.</a:t>
            </a:r>
          </a:p>
          <a:p>
            <a:pPr lvl="2"/>
            <a:endParaRPr lang="en-US" dirty="0"/>
          </a:p>
          <a:p>
            <a:r>
              <a:rPr lang="en-US" dirty="0"/>
              <a:t>Football Squares</a:t>
            </a:r>
          </a:p>
          <a:p>
            <a:pPr lvl="1"/>
            <a:r>
              <a:rPr lang="en-US" dirty="0"/>
              <a:t>$40 for 8 weeks</a:t>
            </a:r>
          </a:p>
          <a:p>
            <a:pPr lvl="1"/>
            <a:r>
              <a:rPr lang="en-US" dirty="0"/>
              <a:t>32 chances to win</a:t>
            </a:r>
          </a:p>
          <a:p>
            <a:pPr lvl="1"/>
            <a:r>
              <a:rPr lang="en-US" dirty="0"/>
              <a:t>Will have to log in to sign up for squares</a:t>
            </a:r>
          </a:p>
          <a:p>
            <a:pPr lvl="1"/>
            <a:r>
              <a:rPr lang="en-US" dirty="0"/>
              <a:t>Will have to pay through Venmo or check/cash</a:t>
            </a:r>
          </a:p>
          <a:p>
            <a:pPr marL="0" indent="0">
              <a:buNone/>
            </a:pPr>
            <a:endParaRPr lang="en-US" dirty="0"/>
          </a:p>
          <a:p>
            <a:r>
              <a:rPr lang="en-US" dirty="0"/>
              <a:t>More information coming.</a:t>
            </a:r>
          </a:p>
        </p:txBody>
      </p:sp>
      <p:sp>
        <p:nvSpPr>
          <p:cNvPr id="4" name="TextBox 3">
            <a:extLst>
              <a:ext uri="{FF2B5EF4-FFF2-40B4-BE49-F238E27FC236}">
                <a16:creationId xmlns:a16="http://schemas.microsoft.com/office/drawing/2014/main" id="{8DA48664-6130-4CA1-A297-0501F5A1ACB8}"/>
              </a:ext>
            </a:extLst>
          </p:cNvPr>
          <p:cNvSpPr txBox="1"/>
          <p:nvPr/>
        </p:nvSpPr>
        <p:spPr>
          <a:xfrm rot="1231713">
            <a:off x="6733958" y="4517850"/>
            <a:ext cx="2599583" cy="923330"/>
          </a:xfrm>
          <a:prstGeom prst="rect">
            <a:avLst/>
          </a:prstGeom>
          <a:noFill/>
        </p:spPr>
        <p:txBody>
          <a:bodyPr wrap="square" rtlCol="0">
            <a:spAutoFit/>
          </a:bodyPr>
          <a:lstStyle/>
          <a:p>
            <a:pPr algn="ctr"/>
            <a:r>
              <a:rPr lang="en-US" dirty="0">
                <a:solidFill>
                  <a:srgbClr val="77A825"/>
                </a:solidFill>
              </a:rPr>
              <a:t>Need a couple Volunteers to run this, Please!</a:t>
            </a:r>
          </a:p>
        </p:txBody>
      </p:sp>
    </p:spTree>
    <p:extLst>
      <p:ext uri="{BB962C8B-B14F-4D97-AF65-F5344CB8AC3E}">
        <p14:creationId xmlns:p14="http://schemas.microsoft.com/office/powerpoint/2010/main" val="576037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D6CE0-E0AD-4CCB-9DB2-BB5A127E9E61}"/>
              </a:ext>
            </a:extLst>
          </p:cNvPr>
          <p:cNvSpPr>
            <a:spLocks noGrp="1"/>
          </p:cNvSpPr>
          <p:nvPr>
            <p:ph type="title"/>
          </p:nvPr>
        </p:nvSpPr>
        <p:spPr/>
        <p:txBody>
          <a:bodyPr>
            <a:normAutofit/>
          </a:bodyPr>
          <a:lstStyle/>
          <a:p>
            <a:r>
              <a:rPr lang="en-US" sz="6600" b="1" u="sng" dirty="0"/>
              <a:t>Venmo Account	</a:t>
            </a:r>
          </a:p>
        </p:txBody>
      </p:sp>
      <p:sp>
        <p:nvSpPr>
          <p:cNvPr id="3" name="Content Placeholder 2">
            <a:extLst>
              <a:ext uri="{FF2B5EF4-FFF2-40B4-BE49-F238E27FC236}">
                <a16:creationId xmlns:a16="http://schemas.microsoft.com/office/drawing/2014/main" id="{1BD0DE5E-CCE0-46BE-A2FE-B857B804D3AC}"/>
              </a:ext>
            </a:extLst>
          </p:cNvPr>
          <p:cNvSpPr>
            <a:spLocks noGrp="1"/>
          </p:cNvSpPr>
          <p:nvPr>
            <p:ph idx="1"/>
          </p:nvPr>
        </p:nvSpPr>
        <p:spPr/>
        <p:txBody>
          <a:bodyPr>
            <a:normAutofit/>
          </a:bodyPr>
          <a:lstStyle/>
          <a:p>
            <a:r>
              <a:rPr lang="en-US" sz="4800" dirty="0"/>
              <a:t>@Wildcat-Hoops</a:t>
            </a:r>
          </a:p>
        </p:txBody>
      </p:sp>
    </p:spTree>
    <p:extLst>
      <p:ext uri="{BB962C8B-B14F-4D97-AF65-F5344CB8AC3E}">
        <p14:creationId xmlns:p14="http://schemas.microsoft.com/office/powerpoint/2010/main" val="1529666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637" y="272249"/>
            <a:ext cx="8596668" cy="1320800"/>
          </a:xfrm>
        </p:spPr>
        <p:txBody>
          <a:bodyPr>
            <a:normAutofit/>
          </a:bodyPr>
          <a:lstStyle/>
          <a:p>
            <a:r>
              <a:rPr lang="en-US" sz="5400" b="1" u="sng" dirty="0"/>
              <a:t>Summary</a:t>
            </a:r>
          </a:p>
        </p:txBody>
      </p:sp>
      <p:sp>
        <p:nvSpPr>
          <p:cNvPr id="3" name="Content Placeholder 2"/>
          <p:cNvSpPr>
            <a:spLocks noGrp="1"/>
          </p:cNvSpPr>
          <p:nvPr>
            <p:ph idx="1"/>
          </p:nvPr>
        </p:nvSpPr>
        <p:spPr>
          <a:xfrm>
            <a:off x="828255" y="1488613"/>
            <a:ext cx="8596668" cy="4654735"/>
          </a:xfrm>
        </p:spPr>
        <p:txBody>
          <a:bodyPr>
            <a:normAutofit/>
          </a:bodyPr>
          <a:lstStyle/>
          <a:p>
            <a:r>
              <a:rPr lang="en-US" sz="2800" dirty="0">
                <a:ln w="0"/>
                <a:solidFill>
                  <a:schemeClr val="tx1"/>
                </a:solidFill>
                <a:effectLst>
                  <a:outerShdw blurRad="38100" dist="25400" dir="5400000" algn="ctr" rotWithShape="0">
                    <a:srgbClr val="6E747A">
                      <a:alpha val="43000"/>
                    </a:srgbClr>
                  </a:outerShdw>
                </a:effectLst>
              </a:rPr>
              <a:t>Sign up on Team Snap if you haven’t</a:t>
            </a:r>
          </a:p>
          <a:p>
            <a:r>
              <a:rPr lang="en-US" sz="2800" dirty="0">
                <a:ln w="0"/>
                <a:solidFill>
                  <a:schemeClr val="tx1"/>
                </a:solidFill>
                <a:effectLst>
                  <a:outerShdw blurRad="38100" dist="25400" dir="5400000" algn="ctr" rotWithShape="0">
                    <a:srgbClr val="6E747A">
                      <a:alpha val="43000"/>
                    </a:srgbClr>
                  </a:outerShdw>
                </a:effectLst>
              </a:rPr>
              <a:t>Communication is Key!</a:t>
            </a:r>
          </a:p>
          <a:p>
            <a:r>
              <a:rPr lang="en-US" sz="2800" dirty="0">
                <a:ln w="0"/>
                <a:solidFill>
                  <a:schemeClr val="tx1"/>
                </a:solidFill>
                <a:effectLst>
                  <a:outerShdw blurRad="38100" dist="25400" dir="5400000" algn="ctr" rotWithShape="0">
                    <a:srgbClr val="6E747A">
                      <a:alpha val="43000"/>
                    </a:srgbClr>
                  </a:outerShdw>
                </a:effectLst>
              </a:rPr>
              <a:t>Represent MBA and MW in a positive manner!</a:t>
            </a:r>
          </a:p>
          <a:p>
            <a:endParaRPr lang="en-US" sz="2800" dirty="0">
              <a:ln w="0"/>
              <a:solidFill>
                <a:schemeClr val="tx1"/>
              </a:solidFill>
              <a:effectLst>
                <a:outerShdw blurRad="38100" dist="25400" dir="5400000" algn="ctr" rotWithShape="0">
                  <a:srgbClr val="6E747A">
                    <a:alpha val="43000"/>
                  </a:srgbClr>
                </a:outerShdw>
              </a:effectLst>
            </a:endParaRPr>
          </a:p>
          <a:p>
            <a:r>
              <a:rPr lang="en-US" sz="2800" dirty="0">
                <a:ln w="0"/>
                <a:solidFill>
                  <a:schemeClr val="tx1"/>
                </a:solidFill>
                <a:effectLst>
                  <a:outerShdw blurRad="38100" dist="25400" dir="5400000" algn="ctr" rotWithShape="0">
                    <a:srgbClr val="6E747A">
                      <a:alpha val="43000"/>
                    </a:srgbClr>
                  </a:outerShdw>
                </a:effectLst>
              </a:rPr>
              <a:t>Missing Fees</a:t>
            </a:r>
          </a:p>
          <a:p>
            <a:r>
              <a:rPr lang="en-US" sz="2800" dirty="0">
                <a:ln w="0"/>
                <a:solidFill>
                  <a:schemeClr val="tx1"/>
                </a:solidFill>
                <a:effectLst>
                  <a:outerShdw blurRad="38100" dist="25400" dir="5400000" algn="ctr" rotWithShape="0">
                    <a:srgbClr val="6E747A">
                      <a:alpha val="43000"/>
                    </a:srgbClr>
                  </a:outerShdw>
                </a:effectLst>
              </a:rPr>
              <a:t>Waiver</a:t>
            </a:r>
          </a:p>
          <a:p>
            <a:r>
              <a:rPr lang="en-US" sz="2800" dirty="0">
                <a:ln w="0"/>
                <a:solidFill>
                  <a:schemeClr val="tx1"/>
                </a:solidFill>
                <a:effectLst>
                  <a:outerShdw blurRad="38100" dist="25400" dir="5400000" algn="ctr" rotWithShape="0">
                    <a:srgbClr val="6E747A">
                      <a:alpha val="43000"/>
                    </a:srgbClr>
                  </a:outerShdw>
                </a:effectLst>
              </a:rPr>
              <a:t>All apparel deadlines are October 11</a:t>
            </a:r>
            <a:r>
              <a:rPr lang="en-US" sz="2800" baseline="30000" dirty="0">
                <a:ln w="0"/>
                <a:solidFill>
                  <a:schemeClr val="tx1"/>
                </a:solidFill>
                <a:effectLst>
                  <a:outerShdw blurRad="38100" dist="25400" dir="5400000" algn="ctr" rotWithShape="0">
                    <a:srgbClr val="6E747A">
                      <a:alpha val="43000"/>
                    </a:srgbClr>
                  </a:outerShdw>
                </a:effectLst>
              </a:rPr>
              <a:t>th</a:t>
            </a:r>
            <a:r>
              <a:rPr lang="en-US" sz="2800" dirty="0">
                <a:ln w="0"/>
                <a:solidFill>
                  <a:schemeClr val="tx1"/>
                </a:solidFill>
                <a:effectLst>
                  <a:outerShdw blurRad="38100" dist="25400" dir="5400000" algn="ctr" rotWithShape="0">
                    <a:srgbClr val="6E747A">
                      <a:alpha val="43000"/>
                    </a:srgbClr>
                  </a:outerShdw>
                </a:effectLst>
              </a:rPr>
              <a:t>.</a:t>
            </a:r>
          </a:p>
          <a:p>
            <a:pPr lvl="1"/>
            <a:r>
              <a:rPr lang="en-US" sz="2400" dirty="0">
                <a:ln w="0"/>
                <a:solidFill>
                  <a:schemeClr val="tx1"/>
                </a:solidFill>
                <a:effectLst>
                  <a:outerShdw blurRad="38100" dist="25400" dir="5400000" algn="ctr" rotWithShape="0">
                    <a:srgbClr val="6E747A">
                      <a:alpha val="43000"/>
                    </a:srgbClr>
                  </a:outerShdw>
                </a:effectLst>
              </a:rPr>
              <a:t>Backpacks and </a:t>
            </a:r>
            <a:r>
              <a:rPr lang="en-US" sz="2400" dirty="0" err="1">
                <a:ln w="0"/>
                <a:solidFill>
                  <a:schemeClr val="tx1"/>
                </a:solidFill>
                <a:effectLst>
                  <a:outerShdw blurRad="38100" dist="25400" dir="5400000" algn="ctr" rotWithShape="0">
                    <a:srgbClr val="6E747A">
                      <a:alpha val="43000"/>
                    </a:srgbClr>
                  </a:outerShdw>
                </a:effectLst>
              </a:rPr>
              <a:t>Deremer’s</a:t>
            </a:r>
            <a:endParaRPr lang="en-US" sz="2400" dirty="0">
              <a:ln w="0"/>
              <a:solidFill>
                <a:schemeClr val="tx1"/>
              </a:solidFill>
              <a:effectLst>
                <a:outerShdw blurRad="38100" dist="25400" dir="5400000" algn="ctr" rotWithShape="0">
                  <a:srgbClr val="6E747A">
                    <a:alpha val="43000"/>
                  </a:srgbClr>
                </a:outerShdw>
              </a:effectLst>
            </a:endParaRPr>
          </a:p>
          <a:p>
            <a:pPr marL="457200" lvl="1" indent="0">
              <a:buNone/>
            </a:pPr>
            <a:endParaRPr lang="en-US" sz="1800" dirty="0">
              <a:ln w="0"/>
              <a:solidFill>
                <a:schemeClr val="tx1"/>
              </a:solidFill>
              <a:effectLst>
                <a:outerShdw blurRad="38100" dist="25400" dir="5400000" algn="ctr" rotWithShape="0">
                  <a:srgbClr val="6E747A">
                    <a:alpha val="43000"/>
                  </a:srgbClr>
                </a:outerShdw>
              </a:effectLst>
            </a:endParaRPr>
          </a:p>
          <a:p>
            <a:pPr lvl="1"/>
            <a:endParaRPr lang="en-US" sz="1800" dirty="0">
              <a:ln w="0"/>
              <a:solidFill>
                <a:schemeClr val="tx1"/>
              </a:solidFill>
              <a:effectLst>
                <a:outerShdw blurRad="38100" dist="25400" dir="5400000" algn="ctr" rotWithShape="0">
                  <a:srgbClr val="6E747A">
                    <a:alpha val="43000"/>
                  </a:srgbClr>
                </a:outerShdw>
              </a:effectLst>
            </a:endParaRPr>
          </a:p>
          <a:p>
            <a:endParaRPr lang="en-US" sz="2000" dirty="0">
              <a:solidFill>
                <a:srgbClr val="FF0000"/>
              </a:solidFill>
            </a:endParaRPr>
          </a:p>
        </p:txBody>
      </p:sp>
    </p:spTree>
    <p:extLst>
      <p:ext uri="{BB962C8B-B14F-4D97-AF65-F5344CB8AC3E}">
        <p14:creationId xmlns:p14="http://schemas.microsoft.com/office/powerpoint/2010/main" val="3655549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854" y="83127"/>
            <a:ext cx="8152631" cy="2410692"/>
          </a:xfrm>
        </p:spPr>
        <p:txBody>
          <a:bodyPr>
            <a:noAutofit/>
          </a:bodyPr>
          <a:lstStyle/>
          <a:p>
            <a:pPr algn="ctr"/>
            <a:r>
              <a:rPr lang="en-US" sz="11500" b="1" u="sng" dirty="0"/>
              <a:t>Questions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854" y="2354424"/>
            <a:ext cx="8119842" cy="220218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6566" y="4906741"/>
            <a:ext cx="4251205" cy="1620893"/>
          </a:xfrm>
          <a:prstGeom prst="rect">
            <a:avLst/>
          </a:prstGeom>
        </p:spPr>
      </p:pic>
    </p:spTree>
    <p:extLst>
      <p:ext uri="{BB962C8B-B14F-4D97-AF65-F5344CB8AC3E}">
        <p14:creationId xmlns:p14="http://schemas.microsoft.com/office/powerpoint/2010/main" val="685359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Mission</a:t>
            </a:r>
          </a:p>
        </p:txBody>
      </p:sp>
      <p:sp>
        <p:nvSpPr>
          <p:cNvPr id="3" name="Content Placeholder 2"/>
          <p:cNvSpPr>
            <a:spLocks noGrp="1"/>
          </p:cNvSpPr>
          <p:nvPr>
            <p:ph idx="1"/>
          </p:nvPr>
        </p:nvSpPr>
        <p:spPr/>
        <p:txBody>
          <a:bodyPr/>
          <a:lstStyle/>
          <a:p>
            <a:pPr algn="just"/>
            <a:r>
              <a:rPr lang="en-US" dirty="0"/>
              <a:t>The purpose of the MBA is to grow the game of basketball for the boys in the </a:t>
            </a:r>
            <a:r>
              <a:rPr lang="en-US" i="1" dirty="0"/>
              <a:t>Millard West </a:t>
            </a:r>
            <a:r>
              <a:rPr lang="en-US" dirty="0"/>
              <a:t>school district.  Coaches will help develop each player’s character with lessons of hard work, sportsmanship, integrity, and teamwork.</a:t>
            </a:r>
          </a:p>
          <a:p>
            <a:pPr algn="just"/>
            <a:r>
              <a:rPr lang="en-US" dirty="0"/>
              <a:t>The MBA will work closely with the Millard West High School basketball staff in developing practices and strategies that will help prepare the players for high school basketball at Millard West.</a:t>
            </a:r>
          </a:p>
          <a:p>
            <a:pPr algn="just"/>
            <a:r>
              <a:rPr lang="en-US" dirty="0"/>
              <a:t>By teaching fundamentals and team concepts of the game of basketball, coaches will help players have fun while learning the correct way to play the game.</a:t>
            </a:r>
          </a:p>
          <a:p>
            <a:pPr algn="just"/>
            <a:r>
              <a:rPr lang="en-US" dirty="0"/>
              <a:t>The ultimate goal of the MBA is to help make each participant a better player and, more importantly, a better person.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69662" y="379411"/>
            <a:ext cx="3546801" cy="1352319"/>
          </a:xfrm>
          <a:prstGeom prst="rect">
            <a:avLst/>
          </a:prstGeom>
        </p:spPr>
      </p:pic>
    </p:spTree>
    <p:extLst>
      <p:ext uri="{BB962C8B-B14F-4D97-AF65-F5344CB8AC3E}">
        <p14:creationId xmlns:p14="http://schemas.microsoft.com/office/powerpoint/2010/main" val="24706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Philosophy</a:t>
            </a:r>
          </a:p>
        </p:txBody>
      </p:sp>
      <p:sp>
        <p:nvSpPr>
          <p:cNvPr id="3" name="Content Placeholder 2"/>
          <p:cNvSpPr>
            <a:spLocks noGrp="1"/>
          </p:cNvSpPr>
          <p:nvPr>
            <p:ph idx="1"/>
          </p:nvPr>
        </p:nvSpPr>
        <p:spPr/>
        <p:txBody>
          <a:bodyPr>
            <a:normAutofit/>
          </a:bodyPr>
          <a:lstStyle/>
          <a:p>
            <a:r>
              <a:rPr lang="en-US" sz="2400" dirty="0"/>
              <a:t>True Feeder Program</a:t>
            </a:r>
          </a:p>
          <a:p>
            <a:r>
              <a:rPr lang="en-US" sz="2400" dirty="0"/>
              <a:t>Take Millard West area kids and give them a chance to make the high school team</a:t>
            </a:r>
          </a:p>
          <a:p>
            <a:r>
              <a:rPr lang="en-US" sz="2400" dirty="0"/>
              <a:t>mba2mw</a:t>
            </a:r>
          </a:p>
          <a:p>
            <a:r>
              <a:rPr lang="en-US" sz="2400" dirty="0"/>
              <a:t>Use basketball to teach life skills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0725" y="5204771"/>
            <a:ext cx="5533659" cy="1500783"/>
          </a:xfrm>
          <a:prstGeom prst="rect">
            <a:avLst/>
          </a:prstGeom>
        </p:spPr>
      </p:pic>
    </p:spTree>
    <p:extLst>
      <p:ext uri="{BB962C8B-B14F-4D97-AF65-F5344CB8AC3E}">
        <p14:creationId xmlns:p14="http://schemas.microsoft.com/office/powerpoint/2010/main" val="485980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Select vs. Wildcat Teams</a:t>
            </a:r>
          </a:p>
        </p:txBody>
      </p:sp>
      <p:sp>
        <p:nvSpPr>
          <p:cNvPr id="3" name="Content Placeholder 2"/>
          <p:cNvSpPr>
            <a:spLocks noGrp="1"/>
          </p:cNvSpPr>
          <p:nvPr>
            <p:ph idx="1"/>
          </p:nvPr>
        </p:nvSpPr>
        <p:spPr/>
        <p:txBody>
          <a:bodyPr>
            <a:normAutofit/>
          </a:bodyPr>
          <a:lstStyle/>
          <a:p>
            <a:r>
              <a:rPr lang="en-US" sz="2400" dirty="0"/>
              <a:t>Our hope is that the kids do not see a difference.</a:t>
            </a:r>
          </a:p>
          <a:p>
            <a:pPr marL="0" indent="0">
              <a:buNone/>
            </a:pPr>
            <a:endParaRPr lang="en-US" sz="2400" dirty="0"/>
          </a:p>
          <a:p>
            <a:r>
              <a:rPr lang="en-US" sz="2400" dirty="0"/>
              <a:t>All players are part of the program</a:t>
            </a:r>
          </a:p>
          <a:p>
            <a:endParaRPr lang="en-US" sz="2400" dirty="0"/>
          </a:p>
          <a:p>
            <a:r>
              <a:rPr lang="en-US" sz="2400" dirty="0"/>
              <a:t>Coaches / Gym Time</a:t>
            </a:r>
          </a:p>
          <a:p>
            <a:endParaRPr lang="en-US" sz="2400" dirty="0"/>
          </a:p>
          <a:p>
            <a:r>
              <a:rPr lang="en-US" sz="2400" dirty="0"/>
              <a:t>Tournaments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6967" y="4932217"/>
            <a:ext cx="5347035" cy="1450169"/>
          </a:xfrm>
          <a:prstGeom prst="rect">
            <a:avLst/>
          </a:prstGeom>
        </p:spPr>
      </p:pic>
    </p:spTree>
    <p:extLst>
      <p:ext uri="{BB962C8B-B14F-4D97-AF65-F5344CB8AC3E}">
        <p14:creationId xmlns:p14="http://schemas.microsoft.com/office/powerpoint/2010/main" val="3543541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What you get</a:t>
            </a:r>
          </a:p>
        </p:txBody>
      </p:sp>
      <p:sp>
        <p:nvSpPr>
          <p:cNvPr id="3" name="Content Placeholder 2"/>
          <p:cNvSpPr>
            <a:spLocks noGrp="1"/>
          </p:cNvSpPr>
          <p:nvPr>
            <p:ph idx="1"/>
          </p:nvPr>
        </p:nvSpPr>
        <p:spPr>
          <a:xfrm>
            <a:off x="677334" y="2160589"/>
            <a:ext cx="8596668" cy="4356943"/>
          </a:xfrm>
        </p:spPr>
        <p:txBody>
          <a:bodyPr>
            <a:normAutofit/>
          </a:bodyPr>
          <a:lstStyle/>
          <a:p>
            <a:r>
              <a:rPr lang="en-US" sz="2400" dirty="0"/>
              <a:t>Basketball</a:t>
            </a:r>
          </a:p>
          <a:p>
            <a:r>
              <a:rPr lang="en-US" sz="2400" dirty="0"/>
              <a:t>Uniform</a:t>
            </a:r>
          </a:p>
          <a:p>
            <a:r>
              <a:rPr lang="en-US" sz="2400" dirty="0"/>
              <a:t>Shooting Shirt</a:t>
            </a:r>
          </a:p>
          <a:p>
            <a:r>
              <a:rPr lang="en-US" sz="2400" dirty="0"/>
              <a:t>Insurance</a:t>
            </a:r>
          </a:p>
          <a:p>
            <a:r>
              <a:rPr lang="en-US" sz="2400" dirty="0"/>
              <a:t>Scholarship Donation</a:t>
            </a:r>
          </a:p>
          <a:p>
            <a:r>
              <a:rPr lang="en-US" sz="2400" dirty="0"/>
              <a:t>Tournaments &amp; Leagues</a:t>
            </a:r>
          </a:p>
          <a:p>
            <a:pPr lvl="1"/>
            <a:r>
              <a:rPr lang="en-US" sz="2200" dirty="0"/>
              <a:t>30+ Games</a:t>
            </a:r>
          </a:p>
          <a:p>
            <a:pPr lvl="1"/>
            <a:r>
              <a:rPr lang="en-US" sz="2200" dirty="0"/>
              <a:t>About $1800 per team</a:t>
            </a:r>
          </a:p>
        </p:txBody>
      </p:sp>
      <p:sp>
        <p:nvSpPr>
          <p:cNvPr id="4" name="TextBox 3"/>
          <p:cNvSpPr txBox="1"/>
          <p:nvPr/>
        </p:nvSpPr>
        <p:spPr>
          <a:xfrm>
            <a:off x="5486399" y="2549237"/>
            <a:ext cx="3140363" cy="1384995"/>
          </a:xfrm>
          <a:prstGeom prst="rect">
            <a:avLst/>
          </a:prstGeom>
          <a:noFill/>
        </p:spPr>
        <p:txBody>
          <a:bodyPr wrap="square" rtlCol="0">
            <a:spAutoFit/>
          </a:bodyPr>
          <a:lstStyle/>
          <a:p>
            <a:pPr algn="ctr"/>
            <a:r>
              <a:rPr lang="en-US" sz="2800" dirty="0"/>
              <a:t>We want this to be the best program at the best price!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276" y="4765964"/>
            <a:ext cx="4251205" cy="1620893"/>
          </a:xfrm>
          <a:prstGeom prst="rect">
            <a:avLst/>
          </a:prstGeom>
        </p:spPr>
      </p:pic>
    </p:spTree>
    <p:extLst>
      <p:ext uri="{BB962C8B-B14F-4D97-AF65-F5344CB8AC3E}">
        <p14:creationId xmlns:p14="http://schemas.microsoft.com/office/powerpoint/2010/main" val="4267293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2116"/>
            <a:ext cx="8596668" cy="1320800"/>
          </a:xfrm>
        </p:spPr>
        <p:txBody>
          <a:bodyPr>
            <a:noAutofit/>
          </a:bodyPr>
          <a:lstStyle/>
          <a:p>
            <a:r>
              <a:rPr lang="en-US" sz="4400" b="1" u="sng" dirty="0"/>
              <a:t>Tournaments / Important Dates</a:t>
            </a:r>
          </a:p>
        </p:txBody>
      </p:sp>
      <p:sp>
        <p:nvSpPr>
          <p:cNvPr id="3" name="Content Placeholder 2"/>
          <p:cNvSpPr>
            <a:spLocks noGrp="1"/>
          </p:cNvSpPr>
          <p:nvPr>
            <p:ph idx="1"/>
          </p:nvPr>
        </p:nvSpPr>
        <p:spPr>
          <a:xfrm>
            <a:off x="677334" y="1197032"/>
            <a:ext cx="8596668" cy="5187142"/>
          </a:xfrm>
        </p:spPr>
        <p:txBody>
          <a:bodyPr>
            <a:normAutofit/>
          </a:bodyPr>
          <a:lstStyle/>
          <a:p>
            <a:r>
              <a:rPr lang="en-US" sz="2400" dirty="0">
                <a:ln w="0"/>
                <a:solidFill>
                  <a:schemeClr val="tx1"/>
                </a:solidFill>
                <a:effectLst>
                  <a:outerShdw blurRad="38100" dist="25400" dir="5400000" algn="ctr" rotWithShape="0">
                    <a:srgbClr val="6E747A">
                      <a:alpha val="43000"/>
                    </a:srgbClr>
                  </a:outerShdw>
                </a:effectLst>
              </a:rPr>
              <a:t>Practice Dates</a:t>
            </a:r>
          </a:p>
          <a:p>
            <a:pPr lvl="1"/>
            <a:r>
              <a:rPr lang="en-US" sz="2000" dirty="0">
                <a:ln w="0"/>
                <a:solidFill>
                  <a:schemeClr val="tx1"/>
                </a:solidFill>
                <a:effectLst>
                  <a:outerShdw blurRad="38100" dist="25400" dir="5400000" algn="ctr" rotWithShape="0">
                    <a:srgbClr val="6E747A">
                      <a:alpha val="43000"/>
                    </a:srgbClr>
                  </a:outerShdw>
                </a:effectLst>
              </a:rPr>
              <a:t>Week of Oct 4</a:t>
            </a:r>
            <a:r>
              <a:rPr lang="en-US" sz="2000" baseline="30000" dirty="0">
                <a:ln w="0"/>
                <a:solidFill>
                  <a:schemeClr val="tx1"/>
                </a:solidFill>
                <a:effectLst>
                  <a:outerShdw blurRad="38100" dist="25400" dir="5400000" algn="ctr" rotWithShape="0">
                    <a:srgbClr val="6E747A">
                      <a:alpha val="43000"/>
                    </a:srgbClr>
                  </a:outerShdw>
                </a:effectLst>
              </a:rPr>
              <a:t>th</a:t>
            </a:r>
            <a:endParaRPr lang="en-US" sz="2000" dirty="0">
              <a:ln w="0"/>
              <a:solidFill>
                <a:schemeClr val="tx1"/>
              </a:solidFill>
              <a:effectLst>
                <a:outerShdw blurRad="38100" dist="25400" dir="5400000" algn="ctr" rotWithShape="0">
                  <a:srgbClr val="6E747A">
                    <a:alpha val="43000"/>
                  </a:srgbClr>
                </a:outerShdw>
              </a:effectLst>
            </a:endParaRPr>
          </a:p>
          <a:p>
            <a:pPr lvl="1"/>
            <a:r>
              <a:rPr lang="en-US" sz="2000" dirty="0">
                <a:ln w="0"/>
                <a:solidFill>
                  <a:schemeClr val="tx1"/>
                </a:solidFill>
                <a:effectLst>
                  <a:outerShdw blurRad="38100" dist="25400" dir="5400000" algn="ctr" rotWithShape="0">
                    <a:srgbClr val="6E747A">
                      <a:alpha val="43000"/>
                    </a:srgbClr>
                  </a:outerShdw>
                </a:effectLst>
              </a:rPr>
              <a:t>Week of Oct 25</a:t>
            </a:r>
            <a:r>
              <a:rPr lang="en-US" sz="2000" baseline="30000" dirty="0">
                <a:ln w="0"/>
                <a:solidFill>
                  <a:schemeClr val="tx1"/>
                </a:solidFill>
                <a:effectLst>
                  <a:outerShdw blurRad="38100" dist="25400" dir="5400000" algn="ctr" rotWithShape="0">
                    <a:srgbClr val="6E747A">
                      <a:alpha val="43000"/>
                    </a:srgbClr>
                  </a:outerShdw>
                </a:effectLst>
              </a:rPr>
              <a:t>th</a:t>
            </a:r>
            <a:endParaRPr lang="en-US" sz="2000" dirty="0">
              <a:ln w="0"/>
              <a:solidFill>
                <a:schemeClr val="tx1"/>
              </a:solidFill>
              <a:effectLst>
                <a:outerShdw blurRad="38100" dist="25400" dir="5400000" algn="ctr" rotWithShape="0">
                  <a:srgbClr val="6E747A">
                    <a:alpha val="43000"/>
                  </a:srgbClr>
                </a:outerShdw>
              </a:effectLst>
            </a:endParaRPr>
          </a:p>
          <a:p>
            <a:r>
              <a:rPr lang="en-US" sz="2400" dirty="0">
                <a:ln w="0"/>
                <a:solidFill>
                  <a:schemeClr val="tx1"/>
                </a:solidFill>
                <a:effectLst>
                  <a:outerShdw blurRad="38100" dist="25400" dir="5400000" algn="ctr" rotWithShape="0">
                    <a:srgbClr val="6E747A">
                      <a:alpha val="43000"/>
                    </a:srgbClr>
                  </a:outerShdw>
                </a:effectLst>
              </a:rPr>
              <a:t>Leagues and Tournaments</a:t>
            </a:r>
          </a:p>
          <a:p>
            <a:pPr lvl="1"/>
            <a:r>
              <a:rPr lang="en-US" sz="2000" dirty="0">
                <a:ln w="0"/>
                <a:solidFill>
                  <a:schemeClr val="tx1"/>
                </a:solidFill>
                <a:effectLst>
                  <a:outerShdw blurRad="38100" dist="25400" dir="5400000" algn="ctr" rotWithShape="0">
                    <a:srgbClr val="6E747A">
                      <a:alpha val="43000"/>
                    </a:srgbClr>
                  </a:outerShdw>
                </a:effectLst>
              </a:rPr>
              <a:t>Fall – Oct 17 – Dec 20</a:t>
            </a:r>
          </a:p>
          <a:p>
            <a:pPr lvl="1"/>
            <a:r>
              <a:rPr lang="en-US" sz="2000" dirty="0">
                <a:ln w="0"/>
                <a:solidFill>
                  <a:schemeClr val="tx1"/>
                </a:solidFill>
                <a:effectLst>
                  <a:outerShdw blurRad="38100" dist="25400" dir="5400000" algn="ctr" rotWithShape="0">
                    <a:srgbClr val="6E747A">
                      <a:alpha val="43000"/>
                    </a:srgbClr>
                  </a:outerShdw>
                </a:effectLst>
              </a:rPr>
              <a:t>Winter – Jan 9 – Mar 7</a:t>
            </a:r>
          </a:p>
          <a:p>
            <a:r>
              <a:rPr lang="en-US" sz="2400" dirty="0">
                <a:ln w="0"/>
                <a:solidFill>
                  <a:schemeClr val="tx1"/>
                </a:solidFill>
                <a:effectLst>
                  <a:outerShdw blurRad="38100" dist="25400" dir="5400000" algn="ctr" rotWithShape="0">
                    <a:srgbClr val="6E747A">
                      <a:alpha val="43000"/>
                    </a:srgbClr>
                  </a:outerShdw>
                </a:effectLst>
              </a:rPr>
              <a:t>MBA Night</a:t>
            </a:r>
          </a:p>
          <a:p>
            <a:r>
              <a:rPr lang="en-US" sz="2400" dirty="0">
                <a:ln w="0"/>
                <a:solidFill>
                  <a:schemeClr val="tx1"/>
                </a:solidFill>
                <a:effectLst>
                  <a:outerShdw blurRad="38100" dist="25400" dir="5400000" algn="ctr" rotWithShape="0">
                    <a:srgbClr val="6E747A">
                      <a:alpha val="43000"/>
                    </a:srgbClr>
                  </a:outerShdw>
                </a:effectLst>
              </a:rPr>
              <a:t>Future Wildcat Night</a:t>
            </a:r>
          </a:p>
          <a:p>
            <a:r>
              <a:rPr lang="en-US" sz="2400" dirty="0">
                <a:ln w="0"/>
                <a:solidFill>
                  <a:schemeClr val="tx1"/>
                </a:solidFill>
                <a:effectLst>
                  <a:outerShdw blurRad="38100" dist="25400" dir="5400000" algn="ctr" rotWithShape="0">
                    <a:srgbClr val="6E747A">
                      <a:alpha val="43000"/>
                    </a:srgbClr>
                  </a:outerShdw>
                </a:effectLst>
              </a:rPr>
              <a:t>Pictures</a:t>
            </a:r>
          </a:p>
          <a:p>
            <a:r>
              <a:rPr lang="en-US" sz="2400" dirty="0">
                <a:ln w="0"/>
                <a:solidFill>
                  <a:schemeClr val="tx1"/>
                </a:solidFill>
                <a:effectLst>
                  <a:outerShdw blurRad="38100" dist="25400" dir="5400000" algn="ctr" rotWithShape="0">
                    <a:srgbClr val="6E747A">
                      <a:alpha val="43000"/>
                    </a:srgbClr>
                  </a:outerShdw>
                </a:effectLst>
              </a:rPr>
              <a:t>Tryouts</a:t>
            </a:r>
          </a:p>
        </p:txBody>
      </p:sp>
    </p:spTree>
    <p:extLst>
      <p:ext uri="{BB962C8B-B14F-4D97-AF65-F5344CB8AC3E}">
        <p14:creationId xmlns:p14="http://schemas.microsoft.com/office/powerpoint/2010/main" val="4189491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CAA37-4CC3-4ABF-B4B1-A6C58061F9A8}"/>
              </a:ext>
            </a:extLst>
          </p:cNvPr>
          <p:cNvSpPr>
            <a:spLocks noGrp="1"/>
          </p:cNvSpPr>
          <p:nvPr>
            <p:ph type="title"/>
          </p:nvPr>
        </p:nvSpPr>
        <p:spPr/>
        <p:txBody>
          <a:bodyPr/>
          <a:lstStyle/>
          <a:p>
            <a:r>
              <a:rPr lang="en-US" u="sng" dirty="0"/>
              <a:t>COVID-19 Protocols</a:t>
            </a:r>
          </a:p>
        </p:txBody>
      </p:sp>
      <p:sp>
        <p:nvSpPr>
          <p:cNvPr id="3" name="Content Placeholder 2">
            <a:extLst>
              <a:ext uri="{FF2B5EF4-FFF2-40B4-BE49-F238E27FC236}">
                <a16:creationId xmlns:a16="http://schemas.microsoft.com/office/drawing/2014/main" id="{BCD687A5-D4F8-4499-83A9-8B4666076969}"/>
              </a:ext>
            </a:extLst>
          </p:cNvPr>
          <p:cNvSpPr>
            <a:spLocks noGrp="1"/>
          </p:cNvSpPr>
          <p:nvPr>
            <p:ph idx="1"/>
          </p:nvPr>
        </p:nvSpPr>
        <p:spPr>
          <a:xfrm>
            <a:off x="677334" y="1471613"/>
            <a:ext cx="8596668" cy="5009086"/>
          </a:xfrm>
        </p:spPr>
        <p:txBody>
          <a:bodyPr>
            <a:normAutofit lnSpcReduction="10000"/>
          </a:bodyPr>
          <a:lstStyle/>
          <a:p>
            <a:r>
              <a:rPr lang="en-US" dirty="0"/>
              <a:t>Self Monitor at Home.  If sick, stay home.</a:t>
            </a:r>
          </a:p>
          <a:p>
            <a:r>
              <a:rPr lang="en-US" dirty="0"/>
              <a:t>Masks In/Out</a:t>
            </a:r>
          </a:p>
          <a:p>
            <a:pPr lvl="1"/>
            <a:r>
              <a:rPr lang="en-US" dirty="0"/>
              <a:t>Practice with Masks on (for now)</a:t>
            </a:r>
          </a:p>
          <a:p>
            <a:pPr lvl="1"/>
            <a:r>
              <a:rPr lang="en-US" dirty="0"/>
              <a:t>Play with masks on ??????</a:t>
            </a:r>
          </a:p>
          <a:p>
            <a:r>
              <a:rPr lang="en-US" dirty="0"/>
              <a:t>Hand Sanitizer In/Out</a:t>
            </a:r>
          </a:p>
          <a:p>
            <a:r>
              <a:rPr lang="en-US" dirty="0"/>
              <a:t>Clean Uniforms More Often</a:t>
            </a:r>
          </a:p>
          <a:p>
            <a:r>
              <a:rPr lang="en-US" dirty="0"/>
              <a:t>No Parents in the practice facilities</a:t>
            </a:r>
          </a:p>
          <a:p>
            <a:r>
              <a:rPr lang="en-US" dirty="0"/>
              <a:t>Only players from teams practicing in the gym, next team waits in the hall.</a:t>
            </a:r>
          </a:p>
          <a:p>
            <a:r>
              <a:rPr lang="en-US" dirty="0"/>
              <a:t>We will follow MPS Guidelines</a:t>
            </a:r>
          </a:p>
          <a:p>
            <a:r>
              <a:rPr lang="en-US" dirty="0"/>
              <a:t>Masks, Social Distancing, Sanitizer – Proven to Work</a:t>
            </a:r>
          </a:p>
          <a:p>
            <a:r>
              <a:rPr lang="en-US" dirty="0"/>
              <a:t>Team-Snap Attendance</a:t>
            </a:r>
          </a:p>
          <a:p>
            <a:endParaRPr lang="en-US" dirty="0"/>
          </a:p>
          <a:p>
            <a:r>
              <a:rPr lang="en-US" dirty="0"/>
              <a:t>Changes Weekly, if not Daily</a:t>
            </a:r>
          </a:p>
          <a:p>
            <a:endParaRPr lang="en-US" dirty="0"/>
          </a:p>
          <a:p>
            <a:pPr lvl="1"/>
            <a:endParaRPr lang="en-US" dirty="0"/>
          </a:p>
        </p:txBody>
      </p:sp>
    </p:spTree>
    <p:extLst>
      <p:ext uri="{BB962C8B-B14F-4D97-AF65-F5344CB8AC3E}">
        <p14:creationId xmlns:p14="http://schemas.microsoft.com/office/powerpoint/2010/main" val="752281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5DE9E-ECD8-4F37-87BD-D1DC61E5FAF0}"/>
              </a:ext>
            </a:extLst>
          </p:cNvPr>
          <p:cNvSpPr>
            <a:spLocks noGrp="1"/>
          </p:cNvSpPr>
          <p:nvPr>
            <p:ph type="title"/>
          </p:nvPr>
        </p:nvSpPr>
        <p:spPr/>
        <p:txBody>
          <a:bodyPr>
            <a:normAutofit fontScale="90000"/>
          </a:bodyPr>
          <a:lstStyle/>
          <a:p>
            <a:r>
              <a:rPr lang="en-US" sz="6700" u="sng" dirty="0"/>
              <a:t>COVID – 19</a:t>
            </a:r>
            <a:br>
              <a:rPr lang="en-US" dirty="0"/>
            </a:br>
            <a:endParaRPr lang="en-US" dirty="0"/>
          </a:p>
        </p:txBody>
      </p:sp>
      <p:sp>
        <p:nvSpPr>
          <p:cNvPr id="3" name="Content Placeholder 2">
            <a:extLst>
              <a:ext uri="{FF2B5EF4-FFF2-40B4-BE49-F238E27FC236}">
                <a16:creationId xmlns:a16="http://schemas.microsoft.com/office/drawing/2014/main" id="{7C82C7F2-911A-42C9-997E-77AD3C7A1898}"/>
              </a:ext>
            </a:extLst>
          </p:cNvPr>
          <p:cNvSpPr>
            <a:spLocks noGrp="1"/>
          </p:cNvSpPr>
          <p:nvPr>
            <p:ph idx="1"/>
          </p:nvPr>
        </p:nvSpPr>
        <p:spPr/>
        <p:txBody>
          <a:bodyPr>
            <a:normAutofit/>
          </a:bodyPr>
          <a:lstStyle/>
          <a:p>
            <a:r>
              <a:rPr lang="en-US" sz="4000" dirty="0"/>
              <a:t>Protect Yourself</a:t>
            </a:r>
          </a:p>
          <a:p>
            <a:r>
              <a:rPr lang="en-US" sz="4000" dirty="0"/>
              <a:t>Protect the Team</a:t>
            </a:r>
          </a:p>
          <a:p>
            <a:r>
              <a:rPr lang="en-US" sz="4000" dirty="0"/>
              <a:t>Protect the Season</a:t>
            </a:r>
          </a:p>
          <a:p>
            <a:endParaRPr lang="en-US" sz="4000" dirty="0"/>
          </a:p>
          <a:p>
            <a:r>
              <a:rPr lang="en-US" sz="4000" dirty="0"/>
              <a:t>Waiver’s must be turned in.</a:t>
            </a:r>
          </a:p>
        </p:txBody>
      </p:sp>
    </p:spTree>
    <p:extLst>
      <p:ext uri="{BB962C8B-B14F-4D97-AF65-F5344CB8AC3E}">
        <p14:creationId xmlns:p14="http://schemas.microsoft.com/office/powerpoint/2010/main" val="29385094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8642</TotalTime>
  <Words>965</Words>
  <Application>Microsoft Office PowerPoint</Application>
  <PresentationFormat>Widescreen</PresentationFormat>
  <Paragraphs>192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Trebuchet MS</vt:lpstr>
      <vt:lpstr>Wingdings 3</vt:lpstr>
      <vt:lpstr>Facet</vt:lpstr>
      <vt:lpstr>PowerPoint Presentation</vt:lpstr>
      <vt:lpstr>Introduction</vt:lpstr>
      <vt:lpstr>Mission</vt:lpstr>
      <vt:lpstr>Philosophy</vt:lpstr>
      <vt:lpstr>Select vs. Wildcat Teams</vt:lpstr>
      <vt:lpstr>What you get</vt:lpstr>
      <vt:lpstr>Tournaments / Important Dates</vt:lpstr>
      <vt:lpstr>COVID-19 Protocols</vt:lpstr>
      <vt:lpstr>COVID – 19 </vt:lpstr>
      <vt:lpstr>Facilities</vt:lpstr>
      <vt:lpstr>Team Snap</vt:lpstr>
      <vt:lpstr>Web Page</vt:lpstr>
      <vt:lpstr>Communication</vt:lpstr>
      <vt:lpstr>Code of Conduct</vt:lpstr>
      <vt:lpstr>Multi – Sport Players</vt:lpstr>
      <vt:lpstr>Multiple Basketball Teams</vt:lpstr>
      <vt:lpstr>Players</vt:lpstr>
      <vt:lpstr>Coaches</vt:lpstr>
      <vt:lpstr>Parents</vt:lpstr>
      <vt:lpstr>Apparel Orders (Optional)</vt:lpstr>
      <vt:lpstr>Scholarship</vt:lpstr>
      <vt:lpstr>#mba2mw</vt:lpstr>
      <vt:lpstr>Sunday Fundamental Work</vt:lpstr>
      <vt:lpstr>“Fund Raiser”</vt:lpstr>
      <vt:lpstr>Venmo Account </vt:lpstr>
      <vt:lpstr>Summary</vt:lpstr>
      <vt:lpstr>Questions</vt:lpstr>
    </vt:vector>
  </TitlesOfParts>
  <Company>Millard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T Morrison</dc:creator>
  <cp:lastModifiedBy>William T Morrison</cp:lastModifiedBy>
  <cp:revision>54</cp:revision>
  <dcterms:created xsi:type="dcterms:W3CDTF">2018-09-21T00:13:47Z</dcterms:created>
  <dcterms:modified xsi:type="dcterms:W3CDTF">2020-09-30T18:49:06Z</dcterms:modified>
</cp:coreProperties>
</file>